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5534"/>
    <p:restoredTop sz="93372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3bdf8a43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3bdf8a4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3bdf8a43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3bdf8a4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3bdf8a43_2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평균을 취하여 치우치지 않는 결과를 얻거나 여러 모형의 의견을 취합하여 분산을 감소시킴.</a:t>
            </a:r>
            <a:endParaRPr lang="ko-KR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3bdf8a43_2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defRPr lang="ko-KR" altLang="en-US"/>
            </a:pPr>
            <a:r>
              <a:rPr lang="ko-KR" altLang="en-US"/>
              <a:t>머신러닝을 설명하기 앞서 인공지능, 머신러닝, 딥러닝에 대한 간단한 용어 정리 및 혼동 될 수 있는 개념 짚고 넘어가는 부분</a:t>
            </a:r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_AND_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11856"/>
            <a:ext cx="9144000" cy="1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0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160600" cy="313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cxnSp>
        <p:nvCxnSpPr>
          <p:cNvPr id="26" name="Google Shape;26;p4"/>
          <p:cNvCxnSpPr/>
          <p:nvPr/>
        </p:nvCxnSpPr>
        <p:spPr>
          <a:xfrm rot="10800000" flipH="1">
            <a:off x="252000" y="93627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</a:ln>
        </p:spPr>
      </p:cxnSp>
      <p:sp>
        <p:nvSpPr>
          <p:cNvPr id="28" name="Google Shape;15;p2"/>
          <p:cNvSpPr txBox="1">
            <a:spLocks noGrp="1"/>
          </p:cNvSpPr>
          <p:nvPr userDrawn="1">
            <p:ph type="sldNum" idx="10"/>
          </p:nvPr>
        </p:nvSpPr>
        <p:spPr>
          <a:xfrm>
            <a:off x="3950815" y="4605199"/>
            <a:ext cx="124236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r>
              <a:rPr lang="ko"/>
              <a:t> / n</a:t>
            </a: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0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6" name="Google Shape;15;p2"/>
          <p:cNvSpPr txBox="1">
            <a:spLocks noGrp="1"/>
          </p:cNvSpPr>
          <p:nvPr userDrawn="1">
            <p:ph type="sldNum" idx="10"/>
          </p:nvPr>
        </p:nvSpPr>
        <p:spPr>
          <a:xfrm>
            <a:off x="3950815" y="4729438"/>
            <a:ext cx="124236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r>
              <a:rPr lang="ko"/>
              <a:t> / n</a:t>
            </a: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_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0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22" name="Google Shape;15;p2"/>
          <p:cNvSpPr txBox="1">
            <a:spLocks noGrp="1"/>
          </p:cNvSpPr>
          <p:nvPr userDrawn="1">
            <p:ph type="sldNum" idx="10"/>
          </p:nvPr>
        </p:nvSpPr>
        <p:spPr>
          <a:xfrm>
            <a:off x="3950815" y="4729438"/>
            <a:ext cx="124236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r>
              <a:rPr lang="ko"/>
              <a:t> / n</a:t>
            </a:r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Lux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 idx="0"/>
          </p:nvPr>
        </p:nvSpPr>
        <p:spPr>
          <a:xfrm>
            <a:off x="235425" y="321025"/>
            <a:ext cx="8303700" cy="6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  <p:pic>
        <p:nvPicPr>
          <p:cNvPr id="9" name="Google Shape;9;p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8539125" y="467402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;p2"/>
          <p:cNvSpPr txBox="1">
            <a:spLocks noGrp="1"/>
          </p:cNvSpPr>
          <p:nvPr userDrawn="1">
            <p:ph type="sldNum" idx="10"/>
          </p:nvPr>
        </p:nvSpPr>
        <p:spPr>
          <a:xfrm>
            <a:off x="3950815" y="4729438"/>
            <a:ext cx="1242369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 sz="1200">
                <a:latin typeface="나눔바른펜"/>
                <a:ea typeface="나눔바른펜"/>
              </a:defRPr>
            </a:lvl1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r>
              <a:rPr lang="ko"/>
              <a:t> / n</a:t>
            </a:r>
            <a:endParaRPr 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hyperlink" Target="https://ko.wikipedia.org/wiki/%EC%A0%95%EC%88%98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 idx="0"/>
          </p:nvPr>
        </p:nvSpPr>
        <p:spPr>
          <a:xfrm>
            <a:off x="3044700" y="1785683"/>
            <a:ext cx="3054600" cy="584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타이포_쌍문동 B"/>
                <a:ea typeface="타이포_쌍문동 B"/>
              </a:rPr>
              <a:t>예측 모델</a:t>
            </a:r>
            <a:endParaRPr lang="ko-KR" altLang="en-US">
              <a:latin typeface="타이포_쌍문동 B"/>
              <a:ea typeface="타이포_쌍문동 B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2783821" y="3078300"/>
            <a:ext cx="3576357" cy="701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 b="1">
                <a:latin typeface="타이포_쌍문동 B"/>
                <a:ea typeface="타이포_쌍문동 B"/>
              </a:rPr>
              <a:t>KU-BIG</a:t>
            </a:r>
            <a:r>
              <a:rPr lang="ko-KR" altLang="en-US" b="1">
                <a:latin typeface="타이포_쌍문동 B"/>
                <a:ea typeface="타이포_쌍문동 B"/>
              </a:rPr>
              <a:t>  학술부</a:t>
            </a:r>
            <a:endParaRPr lang="en-US" altLang="ko-KR" b="1">
              <a:latin typeface="타이포_쌍문동 B"/>
              <a:ea typeface="타이포_쌍문동 B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4294967295"/>
          </p:nvPr>
        </p:nvSpPr>
        <p:spPr>
          <a:xfrm>
            <a:off x="4203447" y="4635017"/>
            <a:ext cx="73710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5337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10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895" y="1610182"/>
            <a:ext cx="5985862" cy="2728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7005" y="4287691"/>
            <a:ext cx="545567" cy="291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1.69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71462" y="4303058"/>
            <a:ext cx="545567" cy="29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0.74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9452" y="2489291"/>
            <a:ext cx="2701383" cy="947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Bais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를 준 결과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, variance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가 감소한다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.</a:t>
            </a: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예측결과의 폭을 줄여 안정적인 결과 얻는다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.</a:t>
            </a: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1" name="TextBox 1"/>
          <p:cNvSpPr txBox="1"/>
          <p:nvPr/>
        </p:nvSpPr>
        <p:spPr>
          <a:xfrm>
            <a:off x="257514" y="1068084"/>
            <a:ext cx="6554479" cy="3587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– Ridge Regression (L2-norm Regularization)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514" y="1099485"/>
            <a:ext cx="6554480" cy="365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– Lasso Regression (L1-norm Regularization)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48" y="2003327"/>
            <a:ext cx="4687641" cy="1001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896" y="2945526"/>
            <a:ext cx="5017674" cy="9669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2828" y="1536805"/>
            <a:ext cx="3734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 L1 norm :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가중치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회귀계수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의 절대값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20609" y="1935095"/>
            <a:ext cx="3980328" cy="203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일부 회귀계수를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으로 보낼 수 있다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Ridge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는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에 가깝게 보내지만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이 되게 하지는 않는다는 점에서 차이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알파값이 커질수록 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제일 중요한 변수들만 남고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나머지는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이 되기 때문에 </a:t>
            </a: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feature selection(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변수 선택</a:t>
            </a: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기능을 한다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1" name="Google Shape;90;p15"/>
          <p:cNvSpPr txBox="1">
            <a:spLocks noGrp="1"/>
          </p:cNvSpPr>
          <p:nvPr>
            <p:ph type="sldNum" idx="10"/>
          </p:nvPr>
        </p:nvSpPr>
        <p:spPr>
          <a:xfrm>
            <a:off x="4297658" y="4657217"/>
            <a:ext cx="65337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r>
              <a:rPr lang="en-US" altLang="ko-KR"/>
              <a:t>11</a:t>
            </a:r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95239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12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88915" y="1078551"/>
            <a:ext cx="2389733" cy="367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5187" y="1444599"/>
            <a:ext cx="4492019" cy="29967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51532" y="4126331"/>
            <a:ext cx="660825" cy="338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Ridge </a:t>
            </a:r>
            <a:endParaRPr lang="ko-KR" altLang="en-US" sz="1600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97325" y="1448256"/>
            <a:ext cx="4546784" cy="2788530"/>
          </a:xfrm>
          <a:prstGeom prst="rect">
            <a:avLst/>
          </a:prstGeom>
        </p:spPr>
      </p:pic>
      <p:sp>
        <p:nvSpPr>
          <p:cNvPr id="91" name="TextBox 9"/>
          <p:cNvSpPr txBox="1"/>
          <p:nvPr/>
        </p:nvSpPr>
        <p:spPr>
          <a:xfrm>
            <a:off x="6422082" y="4126331"/>
            <a:ext cx="660825" cy="338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Lasso </a:t>
            </a:r>
            <a:endParaRPr lang="en-US" altLang="ko-KR" sz="1600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5804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13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0901" y="1318932"/>
            <a:ext cx="5063778" cy="3365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855" y="3341855"/>
            <a:ext cx="1645304" cy="506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43499" y="3300054"/>
            <a:ext cx="1593677" cy="574400"/>
          </a:xfrm>
          <a:prstGeom prst="rect">
            <a:avLst/>
          </a:prstGeom>
        </p:spPr>
      </p:pic>
      <p:sp>
        <p:nvSpPr>
          <p:cNvPr id="91" name="TextBox 1"/>
          <p:cNvSpPr txBox="1"/>
          <p:nvPr/>
        </p:nvSpPr>
        <p:spPr>
          <a:xfrm>
            <a:off x="288915" y="1078551"/>
            <a:ext cx="2389733" cy="367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05705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14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357282" y="2420295"/>
            <a:ext cx="6846475" cy="90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>
                <a:latin typeface="a장미다방"/>
                <a:ea typeface="a장미다방"/>
              </a:rPr>
              <a:t>일부 변수들만이 중간 이상의 영향력을 행사한다면 </a:t>
            </a:r>
            <a:r>
              <a:rPr lang="en-US" altLang="ko-KR" sz="1800">
                <a:latin typeface="a장미다방"/>
                <a:ea typeface="a장미다방"/>
              </a:rPr>
              <a:t>-&gt; </a:t>
            </a:r>
            <a:r>
              <a:rPr lang="en-US" altLang="ko-KR" sz="1800" b="1">
                <a:latin typeface="a장미다방"/>
                <a:ea typeface="a장미다방"/>
              </a:rPr>
              <a:t>Lasso</a:t>
            </a:r>
            <a:endParaRPr lang="en-US" altLang="ko-KR" sz="1800" b="1">
              <a:latin typeface="a장미다방"/>
              <a:ea typeface="a장미다방"/>
            </a:endParaRPr>
          </a:p>
          <a:p>
            <a:pPr lvl="0">
              <a:defRPr lang="ko-KR" altLang="en-US"/>
            </a:pPr>
            <a:endParaRPr lang="en-US" altLang="ko-KR" sz="1800">
              <a:latin typeface="a장미다방"/>
              <a:ea typeface="a장미다방"/>
            </a:endParaRPr>
          </a:p>
          <a:p>
            <a:pPr lvl="0">
              <a:defRPr lang="ko-KR" altLang="en-US"/>
            </a:pPr>
            <a:r>
              <a:rPr lang="ko-KR" altLang="en-US" sz="1800">
                <a:latin typeface="a장미다방"/>
                <a:ea typeface="a장미다방"/>
              </a:rPr>
              <a:t>많은 변수들이 중간 이하의 영향력을 모두 행사한다면 </a:t>
            </a:r>
            <a:r>
              <a:rPr lang="en-US" altLang="ko-KR" sz="1800">
                <a:latin typeface="a장미다방"/>
                <a:ea typeface="a장미다방"/>
              </a:rPr>
              <a:t>-&gt; </a:t>
            </a:r>
            <a:r>
              <a:rPr lang="en-US" altLang="ko-KR" sz="1800" b="1">
                <a:latin typeface="a장미다방"/>
                <a:ea typeface="a장미다방"/>
              </a:rPr>
              <a:t>Ridge</a:t>
            </a:r>
            <a:endParaRPr lang="ko-KR" altLang="en-US" sz="1800" b="1">
              <a:latin typeface="a장미다방"/>
              <a:ea typeface="a장미다방"/>
            </a:endParaRPr>
          </a:p>
        </p:txBody>
      </p:sp>
      <p:sp>
        <p:nvSpPr>
          <p:cNvPr id="91" name="TextBox 1"/>
          <p:cNvSpPr txBox="1"/>
          <p:nvPr/>
        </p:nvSpPr>
        <p:spPr>
          <a:xfrm>
            <a:off x="288915" y="1078551"/>
            <a:ext cx="2389733" cy="3673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820842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15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56572" y="1099485"/>
            <a:ext cx="3573075" cy="365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– Elastic Net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28" y="1593378"/>
            <a:ext cx="30121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Lasso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와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 Ridge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를 결합한 모델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0028" y="1864924"/>
            <a:ext cx="6131859" cy="944306"/>
          </a:xfrm>
          <a:prstGeom prst="rect">
            <a:avLst/>
          </a:prstGeom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1456" y="2873829"/>
            <a:ext cx="2005533" cy="307777"/>
          </a:xfrm>
          <a:prstGeom prst="rect">
            <a:avLst/>
          </a:prstGeom>
          <a:blipFill rotWithShape="1">
            <a:blip r:embed="rId4"/>
            <a:stretch>
              <a:fillRect t="-3920" b="-1961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1456" y="3173506"/>
            <a:ext cx="6078070" cy="527260"/>
          </a:xfrm>
          <a:prstGeom prst="rect">
            <a:avLst/>
          </a:prstGeom>
          <a:blipFill rotWithShape="1">
            <a:blip r:embed="rId5"/>
            <a:stretch>
              <a:fillRect t="-2330" b="-1279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95238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16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288789" y="2016960"/>
            <a:ext cx="7399725" cy="1553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변수들 간 상관관계가 존재할 때 유용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Lasso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와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Ridge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는 변수들을 대부분 없애기 때문에 정보 손실의 문제 발생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변수들끼리 그룹을 지어 계수들을 감소시키고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,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그룹 단위로 묶어 모델에 남기거나 제거한다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. 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Elastic Net = Lasso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의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feature elimination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기능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+ Ridge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의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coefficients reduction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기능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1" name="TextBox 1"/>
          <p:cNvSpPr txBox="1"/>
          <p:nvPr/>
        </p:nvSpPr>
        <p:spPr>
          <a:xfrm>
            <a:off x="256572" y="1099485"/>
            <a:ext cx="3573075" cy="3654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– Elastic Net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3. Classification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0570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17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1096424"/>
            <a:ext cx="8151050" cy="3549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7030a0"/>
                </a:solidFill>
                <a:latin typeface="Albany AMT"/>
                <a:ea typeface="나눔바른펜"/>
                <a:cs typeface="Albany AMT"/>
              </a:rPr>
              <a:t>What is classification?</a:t>
            </a:r>
            <a:endParaRPr lang="en-US" altLang="ko-KR" sz="1900" b="1">
              <a:solidFill>
                <a:srgbClr val="7030a0"/>
              </a:solidFill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Albany AMT"/>
                <a:ea typeface="나눔바른펜"/>
                <a:cs typeface="Albany AMT"/>
              </a:rPr>
              <a:t>Classification has predetermined (predefined) classes </a:t>
            </a: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Albany AMT"/>
                <a:ea typeface="나눔바른펜"/>
                <a:cs typeface="Albany AMT"/>
              </a:rPr>
              <a:t>(supervised learning, label Y is available)</a:t>
            </a: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Albany AMT"/>
                <a:ea typeface="나눔바른펜"/>
                <a:cs typeface="Albany AMT"/>
              </a:rPr>
              <a:t>Data: {(Xi ,Yi), i = 1, ..., n} with multivariate observations </a:t>
            </a: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Albany AMT"/>
                <a:ea typeface="나눔바른펜"/>
                <a:cs typeface="Albany AMT"/>
              </a:rPr>
              <a:t>X ∈ Rp and population labels or class membership </a:t>
            </a:r>
            <a:endParaRPr lang="en-US" altLang="ko-KR" sz="1600">
              <a:latin typeface="Albany AMT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Albany AMT"/>
                <a:ea typeface="나눔바른펜"/>
                <a:cs typeface="Albany AMT"/>
              </a:rPr>
              <a:t>Yi ∈ {1, 2, ...,K} (categorical).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Ex) KNN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객체는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k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개의 최근접 이웃 사이에서 가장 공통적인 항목에 할당되는 객체로 과반수 의결에 의해 분류된다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.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(k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는 양의 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  <a:hlinkClick r:id="rId3" tooltip="정수"/>
              </a:rPr>
              <a:t>정수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이며 통상적으로 작은 수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). 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만약 </a:t>
            </a:r>
            <a:r>
              <a:rPr lang="en-US" altLang="ko-KR" sz="1600" i="1">
                <a:latin typeface="나눔바른펜"/>
                <a:ea typeface="나눔바른펜"/>
                <a:cs typeface="Economica"/>
                <a:sym typeface="Economica"/>
              </a:rPr>
              <a:t>k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 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= 1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이라면 객체는 단순히 하나의 최근접 이웃의 항목에 할당된다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. 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3. Classification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68508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18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91320" y="1458350"/>
            <a:ext cx="3361360" cy="262566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3. Classification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37107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19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496475" y="1724444"/>
            <a:ext cx="8151050" cy="204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>
                <a:solidFill>
                  <a:srgbClr val="7030a0"/>
                </a:solidFill>
                <a:latin typeface="Albany AMT"/>
                <a:ea typeface="나눔바른펜"/>
                <a:cs typeface="Albany AMT"/>
              </a:rPr>
              <a:t>Difference between non-parametric and parametric model evaluation</a:t>
            </a:r>
            <a:endParaRPr lang="en-US" altLang="ko-KR" sz="1600" b="1">
              <a:solidFill>
                <a:srgbClr val="7030a0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KNN -&gt; 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비모수적 방법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-&gt; CV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로 모델 평가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&lt;-&gt; 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어떤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k 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값이 가장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misclassification rate  </a:t>
            </a: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회귀분석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모수적 방법 </a:t>
            </a:r>
            <a:r>
              <a:rPr lang="en-US" altLang="ko-KR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-&gt; AIC, BIC, LRT, </a:t>
            </a:r>
            <a:r>
              <a:rPr lang="ko-KR" altLang="en-US" sz="1600" b="1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카이제곱 검정 등 많은 평가 방법이 존재 </a:t>
            </a:r>
            <a:endParaRPr lang="en-US" altLang="ko-KR" sz="1600" b="1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4369945" y="2740010"/>
            <a:ext cx="404108" cy="585693"/>
          </a:xfrm>
          <a:prstGeom prst="downArrow">
            <a:avLst>
              <a:gd name="adj1" fmla="val 583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1. Introduction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668509" y="1121870"/>
            <a:ext cx="8367914" cy="44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>
                <a:latin typeface="a장미다방"/>
                <a:ea typeface="a장미다방"/>
              </a:rPr>
              <a:t>Modeling </a:t>
            </a:r>
            <a:r>
              <a:rPr lang="en-US" altLang="ko-KR">
                <a:latin typeface="a장미다방"/>
                <a:ea typeface="a장미다방"/>
              </a:rPr>
              <a:t>(*</a:t>
            </a:r>
            <a:r>
              <a:rPr lang="ko-KR" altLang="en-US">
                <a:latin typeface="a장미다방"/>
                <a:ea typeface="a장미다방"/>
              </a:rPr>
              <a:t>모델 </a:t>
            </a:r>
            <a:r>
              <a:rPr lang="en-US" altLang="ko-KR">
                <a:latin typeface="a장미다방"/>
                <a:ea typeface="a장미다방"/>
              </a:rPr>
              <a:t>: </a:t>
            </a:r>
            <a:r>
              <a:rPr lang="ko-KR" altLang="en-US">
                <a:latin typeface="a장미다방"/>
                <a:ea typeface="a장미다방"/>
              </a:rPr>
              <a:t>가정에 따라 생성될 수 있는 함수들의 집합</a:t>
            </a:r>
            <a:r>
              <a:rPr lang="en-US" altLang="ko-KR">
                <a:latin typeface="a장미다방"/>
                <a:ea typeface="a장미다방"/>
              </a:rPr>
              <a:t>)</a:t>
            </a:r>
            <a:endParaRPr lang="ko-KR" altLang="en-US" sz="2000">
              <a:latin typeface="a장미다방"/>
              <a:ea typeface="a장미다방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304" y="1827070"/>
            <a:ext cx="4402952" cy="22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 정하기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데이터 형태 가정하고 목적을 고려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모델의 학습 목표 수식화하기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실제 데이터로 모델 학습하기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최적화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평가하기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위의 과정 반복하기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3. Classification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8477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20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982124"/>
            <a:ext cx="8151050" cy="3988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b="1">
                <a:solidFill>
                  <a:srgbClr val="7030a0"/>
                </a:solidFill>
                <a:latin typeface="나눔바른펜"/>
                <a:ea typeface="나눔바른펜"/>
                <a:cs typeface="Economica"/>
                <a:sym typeface="Economica"/>
              </a:rPr>
              <a:t>다변량 과제</a:t>
            </a:r>
            <a:r>
              <a:rPr lang="en-US" altLang="ko-KR" sz="1600" b="1">
                <a:solidFill>
                  <a:srgbClr val="7030a0"/>
                </a:solidFill>
                <a:latin typeface="나눔바른펜"/>
                <a:ea typeface="나눔바른펜"/>
                <a:cs typeface="Economica"/>
                <a:sym typeface="Economica"/>
              </a:rPr>
              <a:t>6</a:t>
            </a:r>
            <a:endParaRPr lang="en-US" altLang="ko-KR" sz="1600" b="1">
              <a:solidFill>
                <a:srgbClr val="7030a0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Use cross validation to select tuning parameter. Conduct k-nearest neighbor classifiers to the pendigit data, for k = 2, 3, ..., 15. For each k, calculate the cross-validation error.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#I use 10-fold cross validation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which.k = numeric()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for(k in 2:15){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for(i in 1:10){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 train = whole[id!=i,]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 test = whole[id==i,]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 knn_pred_y = knn(na.omit(training_data), na.omit(testing_data), 		 na.omit(digit.train), k = k)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 mis.knn &lt;- c( (knn.table[2,1]+knn.table[1,2])/sum(t(diag(knn.table))) )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	 }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which.l[k] = mean(mis.knn)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}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atinLnBrk="1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plot(which.k, ylab="error", type = 'b') 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3. Classification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  <a:defRPr lang="ko-KR" altLang="en-US"/>
            </a:pPr>
            <a:r>
              <a:rPr lang="ko-KR" altLang="en-US" sz="1800" b="1">
                <a:solidFill>
                  <a:srgbClr val="7030a0"/>
                </a:solidFill>
                <a:latin typeface="나눔바른펜"/>
                <a:ea typeface="나눔바른펜"/>
                <a:cs typeface="Economica"/>
                <a:sym typeface="Economica"/>
              </a:rPr>
              <a:t>결과 해석</a:t>
            </a:r>
            <a:endParaRPr lang="ko-KR" altLang="en-US" b="1">
              <a:solidFill>
                <a:srgbClr val="7030a0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marL="127000" indent="0">
              <a:buNone/>
              <a:defRPr lang="ko-KR" altLang="en-US"/>
            </a:pPr>
            <a:r>
              <a:rPr lang="en-US" altLang="ko-KR" b="1">
                <a:solidFill>
                  <a:srgbClr val="7030a0"/>
                </a:solidFill>
                <a:latin typeface="나눔바른펜"/>
                <a:ea typeface="나눔바른펜"/>
                <a:cs typeface="Economica"/>
                <a:sym typeface="Economica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1.</a:t>
            </a:r>
            <a:r>
              <a:rPr lang="en-US" altLang="ko-KR" b="1">
                <a:solidFill>
                  <a:srgbClr val="7030a0"/>
                </a:solidFill>
                <a:latin typeface="나눔바른펜"/>
                <a:ea typeface="나눔바른펜"/>
                <a:cs typeface="Economica"/>
                <a:sym typeface="Economica"/>
              </a:rPr>
              <a:t> </a:t>
            </a:r>
            <a:r>
              <a:rPr lang="en-US" altLang="ko-KR">
                <a:solidFill>
                  <a:srgbClr val="002060"/>
                </a:solidFill>
                <a:latin typeface="나눔바른펜"/>
                <a:ea typeface="나눔바른펜"/>
                <a:cs typeface="Economica"/>
                <a:sym typeface="Economica"/>
              </a:rPr>
              <a:t>k=5!!</a:t>
            </a:r>
            <a:endParaRPr lang="en-US" altLang="ko-KR">
              <a:solidFill>
                <a:srgbClr val="002060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 marL="127000" indent="0">
              <a:buNone/>
              <a:defRPr lang="ko-KR" altLang="en-US"/>
            </a:pPr>
            <a:r>
              <a:rPr lang="en-US" altLang="ko-KR">
                <a:solidFill>
                  <a:srgbClr val="002060"/>
                </a:solidFill>
                <a:latin typeface="나눔바른펜"/>
                <a:ea typeface="나눔바른펜"/>
                <a:cs typeface="Economica"/>
                <a:sym typeface="Economica"/>
              </a:rPr>
              <a:t>  2.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I If k is too small, sensitive to noise points (“overfitting”). </a:t>
            </a: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  <a:p>
            <a:pPr marL="127000" indent="0">
              <a:buNone/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  3. If k is too large, underfitting</a:t>
            </a:r>
            <a:endParaRPr lang="en-US" altLang="ko-KR">
              <a:solidFill>
                <a:srgbClr val="002060"/>
              </a:solidFill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68507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21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1096424"/>
            <a:ext cx="8151050" cy="568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endParaRPr lang="en-US" altLang="ko-KR" sz="1600" b="1">
              <a:solidFill>
                <a:schemeClr val="tx1"/>
              </a:solidFill>
              <a:latin typeface="Adobe Heiti Std R"/>
              <a:ea typeface="Adobe Heiti Std 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11346" y="2538503"/>
            <a:ext cx="3383630" cy="20601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5373" y="2502899"/>
            <a:ext cx="2752063" cy="225315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4. Clustering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89442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22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28386" y="1201626"/>
            <a:ext cx="8151050" cy="274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 sz="16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  <a:p>
            <a:pPr>
              <a:defRPr lang="ko-KR" altLang="en-US"/>
            </a:pPr>
            <a:endParaRPr lang="en-US" altLang="en-US" sz="18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7030a0"/>
                </a:solidFill>
                <a:latin typeface="Albany AMT"/>
                <a:ea typeface="Adobe Heiti Std R"/>
                <a:cs typeface="Albany AMT"/>
              </a:rPr>
              <a:t>What is clustering?</a:t>
            </a:r>
            <a:endParaRPr lang="en-US" altLang="ko-KR" sz="1800" b="1">
              <a:solidFill>
                <a:srgbClr val="7030a0"/>
              </a:solidFill>
              <a:latin typeface="Albany AMT"/>
              <a:ea typeface="Adobe Heiti Std R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r>
              <a:rPr lang="en-US" altLang="ko-KR" sz="1800">
                <a:latin typeface="Albany AMT"/>
                <a:cs typeface="Albany AMT"/>
              </a:rPr>
              <a:t>the task of grouping a set of objects in such a way that objects in the same group (called a cluster) are more similar in some sense to each other than to those in other groups.</a:t>
            </a: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4. Clustering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820843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23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1096423"/>
            <a:ext cx="8151050" cy="231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en-US" sz="1800"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7030a0"/>
                </a:solidFill>
                <a:latin typeface="Albany AMT"/>
                <a:cs typeface="Albany AMT"/>
              </a:rPr>
              <a:t>Contrast to classification</a:t>
            </a:r>
            <a:r>
              <a:rPr lang="en-US" altLang="ko-KR" sz="2000" b="1">
                <a:latin typeface="Albany AMT"/>
                <a:cs typeface="Albany AMT"/>
              </a:rPr>
              <a:t> </a:t>
            </a: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r>
              <a:rPr lang="en-US" altLang="ko-KR" sz="1800">
                <a:latin typeface="Albany AMT"/>
                <a:cs typeface="Albany AMT"/>
              </a:rPr>
              <a:t>Classification: supervised learning, label Y is available </a:t>
            </a: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r>
              <a:rPr lang="en-US" altLang="ko-KR" sz="1800">
                <a:latin typeface="Albany AMT"/>
                <a:cs typeface="Albany AMT"/>
              </a:rPr>
              <a:t>Clustering: unsupervised learning, No Y!!</a:t>
            </a:r>
            <a:endParaRPr lang="en-US" altLang="ko-KR" sz="1800">
              <a:solidFill>
                <a:srgbClr val="ff0000"/>
              </a:solidFill>
              <a:latin typeface="Albany AMT"/>
              <a:ea typeface="Adobe Heiti Std R"/>
              <a:cs typeface="Albany AM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4. Clustering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26639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24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1096424"/>
            <a:ext cx="8151050" cy="285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7030a0"/>
                </a:solidFill>
                <a:latin typeface="Albany AMT"/>
                <a:cs typeface="Albany AMT"/>
              </a:rPr>
              <a:t>Custering algorithms</a:t>
            </a:r>
            <a:endParaRPr lang="en-US" altLang="ko-KR" sz="1800">
              <a:solidFill>
                <a:srgbClr val="7030a0"/>
              </a:solidFill>
              <a:latin typeface="Albany AMT"/>
              <a:cs typeface="Albany AMT"/>
            </a:endParaRPr>
          </a:p>
          <a:p>
            <a:pPr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en-US" altLang="ko-KR" sz="1800">
                <a:latin typeface="Albany AMT"/>
                <a:cs typeface="Albany AMT"/>
              </a:rPr>
              <a:t>Partitioning clustering: starts with an initial clustering of observations and iteratively update the clustering until the best clustering is found. ex) K-means</a:t>
            </a:r>
            <a:endParaRPr lang="en-US" altLang="ko-KR" sz="1800">
              <a:latin typeface="Albany AMT"/>
              <a:cs typeface="Albany AMT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sz="1800">
              <a:latin typeface="Albany AMT"/>
              <a:cs typeface="Albany AMT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en-US" altLang="ko-KR" sz="1800">
                <a:latin typeface="Albany AMT"/>
                <a:cs typeface="Albany AMT"/>
              </a:rPr>
              <a:t>Hierarchical clustering: constructs a tree-like structure to show groups of observations</a:t>
            </a:r>
            <a:endParaRPr lang="en-US" altLang="ko-KR" sz="1800">
              <a:latin typeface="Albany AMT"/>
              <a:cs typeface="Albany AM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4. Clustering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42903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25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38853" y="1010699"/>
            <a:ext cx="8151050" cy="374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>
                <a:solidFill>
                  <a:srgbClr val="7030a0"/>
                </a:solidFill>
                <a:latin typeface="Albany AMT"/>
                <a:cs typeface="Albany AMT"/>
              </a:rPr>
              <a:t>Custering algorithms -&gt; Partitioning clustering -&gt; K-means</a:t>
            </a:r>
            <a:endParaRPr lang="en-US" altLang="ko-KR" sz="1600">
              <a:solidFill>
                <a:srgbClr val="7030a0"/>
              </a:solidFill>
              <a:latin typeface="Albany AMT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&gt; X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  X1 X2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A  5  4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B  4  5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C  1 -2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r>
              <a:rPr lang="pt-BR" altLang="ko-KR" sz="1600">
                <a:latin typeface="나눔바른펜"/>
                <a:ea typeface="나눔바른펜"/>
                <a:cs typeface="Albany AMT"/>
              </a:rPr>
              <a:t>D  0 -3</a:t>
            </a: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 latinLnBrk="1">
              <a:defRPr lang="ko-KR" altLang="en-US"/>
            </a:pPr>
            <a:endParaRPr lang="pt-BR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lbany AMT"/>
              </a:rPr>
              <a:t>&gt; kmeans(X,2)</a:t>
            </a:r>
            <a:endParaRPr lang="en-US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lbany AMT"/>
              </a:rPr>
              <a:t>Clustering vector: </a:t>
            </a:r>
            <a:endParaRPr lang="en-US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lbany AMT"/>
              </a:rPr>
              <a:t>A B C D </a:t>
            </a:r>
            <a:endParaRPr lang="en-US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lbany AMT"/>
              </a:rPr>
              <a:t>2 2 1 1</a:t>
            </a:r>
            <a:endParaRPr lang="en-US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endParaRPr lang="en-US" altLang="ko-KR" sz="1600">
              <a:latin typeface="나눔바른펜"/>
              <a:ea typeface="나눔바른펜"/>
              <a:cs typeface="Albany AMT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lbany AMT"/>
              </a:rPr>
              <a:t>#starts with an initial partition -&gt; calculate the centroids of each cluster in the partition -&gt; reassigns objects to the cluster with the closest centroid.</a:t>
            </a:r>
            <a:endParaRPr lang="en-US" altLang="ko-KR" sz="1600">
              <a:latin typeface="나눔바른펜"/>
              <a:ea typeface="나눔바른펜"/>
              <a:cs typeface="Albany AM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72312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4. Clustering based prediction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21969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26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95" name="TextBox 94"/>
          <p:cNvSpPr txBox="1"/>
          <p:nvPr/>
        </p:nvSpPr>
        <p:spPr>
          <a:xfrm>
            <a:off x="345527" y="1096423"/>
            <a:ext cx="8151050" cy="228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>
                <a:solidFill>
                  <a:srgbClr val="7030a0"/>
                </a:solidFill>
                <a:latin typeface="Albany AMT"/>
                <a:cs typeface="Albany AMT"/>
              </a:rPr>
              <a:t>Custering algorithms -&gt; Hierarchical clustering</a:t>
            </a:r>
            <a:endParaRPr lang="en-US" altLang="ko-KR" sz="1600">
              <a:solidFill>
                <a:srgbClr val="7030a0"/>
              </a:solidFill>
            </a:endParaRPr>
          </a:p>
          <a:p>
            <a:pPr>
              <a:defRPr lang="ko-KR" altLang="en-US"/>
            </a:pPr>
            <a:r>
              <a:rPr lang="en-US" altLang="ko-KR" sz="1600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&gt;</a:t>
            </a:r>
            <a:r>
              <a:rPr lang="es-ES_tradnl" altLang="ko-KR" sz="1600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plot(hclust(dist(X)))</a:t>
            </a:r>
            <a:endParaRPr lang="es-ES_tradnl" altLang="ko-KR" sz="1600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endParaRPr lang="es-ES_tradnl" altLang="ko-KR" sz="1600">
              <a:solidFill>
                <a:schemeClr val="tx1"/>
              </a:solidFill>
              <a:latin typeface="나눔바른펜"/>
              <a:ea typeface="나눔바른펜"/>
              <a:cs typeface="Economica"/>
              <a:sym typeface="Economica"/>
            </a:endParaRPr>
          </a:p>
          <a:p>
            <a:pPr>
              <a:defRPr lang="ko-KR" altLang="en-US"/>
            </a:pPr>
            <a:r>
              <a:rPr lang="es-ES_tradnl" altLang="ko-KR" sz="1600">
                <a:solidFill>
                  <a:schemeClr val="tx1"/>
                </a:solidFill>
                <a:latin typeface="나눔바른펜"/>
                <a:ea typeface="나눔바른펜"/>
                <a:cs typeface="Economica"/>
                <a:sym typeface="Economica"/>
              </a:rPr>
              <a:t># A, B, C, D A joins B at distance d = 2 -&gt; (A,B), C, D C joins D at distance d = 3 -&gt; (A,B), (C,D) (A,B) joints (C,D) at distance d = 6. 4</a:t>
            </a:r>
            <a:endParaRPr lang="es-ES_tradnl" altLang="ko-KR" sz="1600"/>
          </a:p>
          <a:p>
            <a:pPr>
              <a:defRPr lang="ko-KR" altLang="en-US"/>
            </a:pPr>
            <a:endParaRPr lang="en-US" altLang="ko-KR" sz="1600">
              <a:solidFill>
                <a:srgbClr val="7030a0"/>
              </a:solidFill>
            </a:endParaRPr>
          </a:p>
          <a:p>
            <a:pPr>
              <a:defRPr lang="ko-KR" altLang="en-US"/>
            </a:pPr>
            <a:r>
              <a:rPr lang="en-US" altLang="ko-KR" sz="1600">
                <a:solidFill>
                  <a:srgbClr val="7030a0"/>
                </a:solidFill>
              </a:rPr>
              <a:t> </a:t>
            </a:r>
            <a:endParaRPr lang="en-US" altLang="ko-KR" sz="1600">
              <a:solidFill>
                <a:srgbClr val="7030a0"/>
              </a:solidFill>
            </a:endParaRPr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0" tIns="0" rIns="0" bIns="0" anchor="ctr" anchorCtr="0">
            <a:spAutoFit/>
          </a:bodyPr>
          <a:lstStyle/>
          <a:p>
            <a:pPr marL="0" lv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ko-KR" sz="1800" b="0" i="0" u="none">
              <a:solidFill>
                <a:schemeClr val="tx1"/>
              </a:solidFill>
              <a:latin typeface="굴림"/>
              <a:ea typeface="굴림"/>
              <a:cs typeface="굴림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084527" y="2224414"/>
            <a:ext cx="3884531" cy="229601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 idx="0"/>
          </p:nvPr>
        </p:nvSpPr>
        <p:spPr>
          <a:xfrm>
            <a:off x="3044700" y="1803150"/>
            <a:ext cx="3054600" cy="15372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lvl="0">
              <a:defRPr lang="ko-KR" altLang="en-US"/>
            </a:pPr>
            <a:br>
              <a:rPr lang="ko-KR" altLang="en-US" b="0"/>
            </a:br>
            <a:r>
              <a:rPr lang="en-US" altLang="ko-KR" sz="3200" b="0">
                <a:latin typeface="타이포_쌍문동 B"/>
                <a:ea typeface="타이포_쌍문동 B"/>
              </a:rPr>
              <a:t>Ensemble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4294967295"/>
          </p:nvPr>
        </p:nvSpPr>
        <p:spPr>
          <a:xfrm>
            <a:off x="4213913" y="4635017"/>
            <a:ext cx="716173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 lang="ko-KR" altLang="en-US"/>
            </a:pPr>
            <a:fld id="{00000000-1234-1234-1234-123412341234}" type="slidenum">
              <a:rPr lang="en-US" altLang="ko"/>
              <a:pPr lvl="0" algn="ctr">
                <a:defRPr lang="ko-KR" altLang="en-US"/>
              </a:pPr>
              <a:t>27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7430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28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sp>
        <p:nvSpPr>
          <p:cNvPr id="2" name="TextBox 1"/>
          <p:cNvSpPr txBox="1"/>
          <p:nvPr/>
        </p:nvSpPr>
        <p:spPr>
          <a:xfrm>
            <a:off x="1000168" y="1977318"/>
            <a:ext cx="7143662" cy="85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5000"/>
              </a:lnSpc>
              <a:buNone/>
              <a:defRPr lang="ko-KR" altLang="en-US"/>
            </a:pPr>
            <a:r>
              <a:rPr lang="ko-KR" altLang="en-US" sz="2000" b="1">
                <a:latin typeface="나눔바른펜"/>
                <a:ea typeface="나눔바른펜"/>
                <a:cs typeface="Times New Roman"/>
              </a:rPr>
              <a:t>여러 모델(</a:t>
            </a:r>
            <a:r>
              <a:rPr lang="en-US" altLang="ko-KR" sz="2000" b="1">
                <a:latin typeface="나눔바른펜"/>
                <a:ea typeface="나눔바른펜"/>
                <a:cs typeface="Times New Roman"/>
              </a:rPr>
              <a:t>Weak Learner)</a:t>
            </a:r>
            <a:r>
              <a:rPr lang="ko-KR" altLang="en-US" sz="2000" b="1">
                <a:latin typeface="나눔바른펜"/>
                <a:ea typeface="나눔바른펜"/>
                <a:cs typeface="Times New Roman"/>
              </a:rPr>
              <a:t>을 올바르게 결합하여 </a:t>
            </a:r>
            <a:endParaRPr lang="ko-KR" altLang="en-US" sz="2000" b="1">
              <a:latin typeface="나눔바른펜"/>
              <a:ea typeface="나눔바른펜"/>
              <a:cs typeface="Times New Roman"/>
            </a:endParaRPr>
          </a:p>
          <a:p>
            <a:pPr marL="342900" indent="-342900" algn="ctr">
              <a:lnSpc>
                <a:spcPct val="125000"/>
              </a:lnSpc>
              <a:buNone/>
              <a:defRPr lang="ko-KR" altLang="en-US"/>
            </a:pPr>
            <a:r>
              <a:rPr lang="ko-KR" altLang="en-US" sz="2000" b="1">
                <a:latin typeface="나눔바른펜"/>
                <a:ea typeface="나눔바른펜"/>
                <a:cs typeface="Times New Roman"/>
              </a:rPr>
              <a:t>더 정확하고 견고한 모델(</a:t>
            </a:r>
            <a:r>
              <a:rPr lang="en-US" altLang="ko-KR" sz="2000" b="1">
                <a:latin typeface="나눔바른펜"/>
                <a:ea typeface="나눔바른펜"/>
                <a:cs typeface="Times New Roman"/>
              </a:rPr>
              <a:t>Strong Learner)</a:t>
            </a:r>
            <a:r>
              <a:rPr lang="ko-KR" altLang="en-US" sz="2000" b="1">
                <a:latin typeface="나눔바른펜"/>
                <a:ea typeface="나눔바른펜"/>
                <a:cs typeface="Times New Roman"/>
              </a:rPr>
              <a:t>을 생성하는 것.</a:t>
            </a:r>
            <a:endParaRPr lang="ko-KR" altLang="en-US" sz="2000" b="1">
              <a:latin typeface="나눔바른펜"/>
              <a:ea typeface="나눔바른펜"/>
              <a:cs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3710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29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4841" y="1073829"/>
            <a:ext cx="7094316" cy="1892168"/>
          </a:xfrm>
          <a:prstGeom prst="rect">
            <a:avLst/>
          </a:prstGeom>
        </p:spPr>
      </p:pic>
      <p:sp>
        <p:nvSpPr>
          <p:cNvPr id="87" name=""/>
          <p:cNvSpPr txBox="1"/>
          <p:nvPr/>
        </p:nvSpPr>
        <p:spPr>
          <a:xfrm>
            <a:off x="1155638" y="3298545"/>
            <a:ext cx="4074460" cy="7000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000">
                <a:latin typeface="타이포_쌍문동 B"/>
                <a:ea typeface="타이포_쌍문동 B"/>
              </a:rPr>
              <a:t>- 평균을 취함</a:t>
            </a:r>
            <a:endParaRPr lang="ko-KR" altLang="en-US" sz="2000">
              <a:latin typeface="타이포_쌍문동 B"/>
              <a:ea typeface="타이포_쌍문동 B"/>
            </a:endParaRPr>
          </a:p>
          <a:p>
            <a:pPr>
              <a:defRPr lang="ko-KR" altLang="en-US"/>
            </a:pPr>
            <a:r>
              <a:rPr lang="ko-KR" altLang="en-US" sz="2000">
                <a:latin typeface="타이포_쌍문동 B"/>
                <a:ea typeface="타이포_쌍문동 B"/>
              </a:rPr>
              <a:t>- 여러 모형의 의견을 취합함</a:t>
            </a:r>
            <a:endParaRPr lang="ko-KR" altLang="en-US" sz="20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5033828" y="1979347"/>
            <a:ext cx="3910386" cy="158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데이터가 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1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차식의 관계 가질 것이라고 가정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.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 y=ax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 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a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 즉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, 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모델의 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parameter(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모수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를 추측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Loss function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5406" y="4075900"/>
            <a:ext cx="5613187" cy="2941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모델이 표현하는 함수 집합 중에서 가장 데이터에 적합한 함수를 찾는다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3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1. Introduction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4" name="TextBox 1"/>
          <p:cNvSpPr txBox="1"/>
          <p:nvPr/>
        </p:nvSpPr>
        <p:spPr>
          <a:xfrm>
            <a:off x="668509" y="1121870"/>
            <a:ext cx="8367914" cy="44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>
                <a:latin typeface="a장미다방"/>
                <a:ea typeface="a장미다방"/>
              </a:rPr>
              <a:t>Modeling </a:t>
            </a:r>
            <a:r>
              <a:rPr lang="en-US" altLang="ko-KR">
                <a:latin typeface="a장미다방"/>
                <a:ea typeface="a장미다방"/>
              </a:rPr>
              <a:t>(*</a:t>
            </a:r>
            <a:r>
              <a:rPr lang="ko-KR" altLang="en-US">
                <a:latin typeface="a장미다방"/>
                <a:ea typeface="a장미다방"/>
              </a:rPr>
              <a:t>모델 </a:t>
            </a:r>
            <a:r>
              <a:rPr lang="en-US" altLang="ko-KR">
                <a:latin typeface="a장미다방"/>
                <a:ea typeface="a장미다방"/>
              </a:rPr>
              <a:t>: </a:t>
            </a:r>
            <a:r>
              <a:rPr lang="ko-KR" altLang="en-US">
                <a:latin typeface="a장미다방"/>
                <a:ea typeface="a장미다방"/>
              </a:rPr>
              <a:t>가정에 따라 생성될 수 있는 함수들의 집합</a:t>
            </a:r>
            <a:r>
              <a:rPr lang="en-US" altLang="ko-KR">
                <a:latin typeface="a장미다방"/>
                <a:ea typeface="a장미다방"/>
              </a:rPr>
              <a:t>)</a:t>
            </a:r>
            <a:endParaRPr lang="ko-KR" altLang="en-US" sz="2000">
              <a:latin typeface="a장미다방"/>
              <a:ea typeface="a장미다방"/>
            </a:endParaRPr>
          </a:p>
        </p:txBody>
      </p:sp>
      <p:sp>
        <p:nvSpPr>
          <p:cNvPr id="96" name="TextBox 2"/>
          <p:cNvSpPr txBox="1"/>
          <p:nvPr/>
        </p:nvSpPr>
        <p:spPr>
          <a:xfrm>
            <a:off x="655304" y="1827070"/>
            <a:ext cx="4402952" cy="22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 정하기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데이터 형태 가정하고 목적을 고려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모델의 학습 목표 수식화하기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실제 데이터로 모델 학습하기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최적화</a:t>
            </a:r>
            <a:r>
              <a:rPr lang="en-US" altLang="ko-KR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평가하기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b="1">
                <a:latin typeface="나눔바른펜"/>
                <a:ea typeface="나눔바른펜"/>
                <a:cs typeface="Economica"/>
                <a:sym typeface="Economica"/>
              </a:rPr>
              <a:t>위의 과정 반복하기</a:t>
            </a: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ko-KR" altLang="en-US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8944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30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sp>
        <p:nvSpPr>
          <p:cNvPr id="89" name=""/>
          <p:cNvSpPr txBox="1"/>
          <p:nvPr/>
        </p:nvSpPr>
        <p:spPr>
          <a:xfrm>
            <a:off x="2962395" y="1462308"/>
            <a:ext cx="3219209" cy="184096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sz="2300">
                <a:latin typeface="타이포_쌍문동 B"/>
                <a:ea typeface="타이포_쌍문동 B"/>
              </a:rPr>
              <a:t>Voting</a:t>
            </a:r>
            <a:endParaRPr lang="en-US" altLang="ko-KR" sz="2300">
              <a:latin typeface="타이포_쌍문동 B"/>
              <a:ea typeface="타이포_쌍문동 B"/>
            </a:endParaRPr>
          </a:p>
          <a:p>
            <a:pPr algn="ctr">
              <a:defRPr lang="ko-KR" altLang="en-US"/>
            </a:pPr>
            <a:endParaRPr lang="en-US" altLang="ko-KR" sz="2300">
              <a:latin typeface="타이포_쌍문동 B"/>
              <a:ea typeface="타이포_쌍문동 B"/>
            </a:endParaRPr>
          </a:p>
          <a:p>
            <a:pPr algn="ctr">
              <a:defRPr lang="ko-KR" altLang="en-US"/>
            </a:pPr>
            <a:r>
              <a:rPr lang="en-US" altLang="ko-KR" sz="2300">
                <a:latin typeface="타이포_쌍문동 B"/>
                <a:ea typeface="타이포_쌍문동 B"/>
              </a:rPr>
              <a:t>Bagging</a:t>
            </a:r>
            <a:endParaRPr lang="en-US" altLang="ko-KR" sz="2300">
              <a:latin typeface="타이포_쌍문동 B"/>
              <a:ea typeface="타이포_쌍문동 B"/>
            </a:endParaRPr>
          </a:p>
          <a:p>
            <a:pPr algn="ctr">
              <a:defRPr lang="ko-KR" altLang="en-US"/>
            </a:pPr>
            <a:endParaRPr lang="en-US" altLang="ko-KR" sz="2300">
              <a:latin typeface="타이포_쌍문동 B"/>
              <a:ea typeface="타이포_쌍문동 B"/>
            </a:endParaRPr>
          </a:p>
          <a:p>
            <a:pPr algn="ctr">
              <a:defRPr lang="ko-KR" altLang="en-US"/>
            </a:pPr>
            <a:r>
              <a:rPr lang="en-US" altLang="ko-KR" sz="2300">
                <a:latin typeface="타이포_쌍문동 B"/>
                <a:ea typeface="타이포_쌍문동 B"/>
              </a:rPr>
              <a:t>Boosting</a:t>
            </a:r>
            <a:endParaRPr lang="en-US" altLang="ko-KR" sz="23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5804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31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3896" y="520223"/>
            <a:ext cx="6457207" cy="4084002"/>
          </a:xfrm>
          <a:prstGeom prst="rect">
            <a:avLst/>
          </a:prstGeom>
        </p:spPr>
      </p:pic>
      <p:sp>
        <p:nvSpPr>
          <p:cNvPr id="91" name=""/>
          <p:cNvSpPr txBox="1"/>
          <p:nvPr/>
        </p:nvSpPr>
        <p:spPr>
          <a:xfrm>
            <a:off x="557031" y="286955"/>
            <a:ext cx="2905728" cy="3874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000">
                <a:latin typeface="타이포_쌍문동 B"/>
                <a:ea typeface="타이포_쌍문동 B"/>
              </a:rPr>
              <a:t>1. Voting</a:t>
            </a:r>
            <a:endParaRPr lang="en-US" altLang="ko-KR" sz="2000">
              <a:latin typeface="타이포_쌍문동 B"/>
              <a:ea typeface="타이포_쌍문동 B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6021685" y="3775459"/>
            <a:ext cx="2449285" cy="7755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500">
                <a:latin typeface="타이포_쌍문동 B"/>
                <a:ea typeface="타이포_쌍문동 B"/>
              </a:rPr>
              <a:t>- </a:t>
            </a:r>
            <a:r>
              <a:rPr lang="en-US" altLang="ko-KR" sz="1500">
                <a:latin typeface="타이포_쌍문동 B"/>
                <a:ea typeface="타이포_쌍문동 B"/>
              </a:rPr>
              <a:t>Hard Vote</a:t>
            </a:r>
            <a:endParaRPr lang="en-US" altLang="ko-KR" sz="1500">
              <a:latin typeface="타이포_쌍문동 B"/>
              <a:ea typeface="타이포_쌍문동 B"/>
            </a:endParaRPr>
          </a:p>
          <a:p>
            <a:pPr>
              <a:defRPr lang="ko-KR" altLang="en-US"/>
            </a:pPr>
            <a:endParaRPr lang="en-US" altLang="ko-KR" sz="1500">
              <a:latin typeface="타이포_쌍문동 B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 sz="1500">
                <a:latin typeface="타이포_쌍문동 B"/>
                <a:ea typeface="타이포_쌍문동 B"/>
              </a:rPr>
              <a:t>- Soft Vote</a:t>
            </a:r>
            <a:endParaRPr lang="en-US" altLang="ko-KR" sz="15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91504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32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7531" y="564048"/>
            <a:ext cx="7648937" cy="3939202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3438864" y="189848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타이포_쌍문동 B"/>
                <a:ea typeface="타이포_쌍문동 B"/>
              </a:rPr>
              <a:t>0.6</a:t>
            </a:r>
            <a:endParaRPr lang="en-US" altLang="ko-KR">
              <a:solidFill>
                <a:srgbClr val="ff0000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3438864" y="227186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0000ff"/>
                </a:solidFill>
                <a:latin typeface="타이포_쌍문동 B"/>
                <a:ea typeface="타이포_쌍문동 B"/>
              </a:rPr>
              <a:t>0.4</a:t>
            </a:r>
            <a:endParaRPr lang="en-US" altLang="ko-KR">
              <a:solidFill>
                <a:srgbClr val="0000ff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1858342" y="189848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타이포_쌍문동 B"/>
                <a:ea typeface="타이포_쌍문동 B"/>
              </a:rPr>
              <a:t>0.6</a:t>
            </a:r>
            <a:endParaRPr lang="en-US" altLang="ko-KR">
              <a:solidFill>
                <a:srgbClr val="ff0000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858342" y="227186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0000ff"/>
                </a:solidFill>
                <a:latin typeface="타이포_쌍문동 B"/>
                <a:ea typeface="타이포_쌍문동 B"/>
              </a:rPr>
              <a:t>0.4</a:t>
            </a:r>
            <a:endParaRPr lang="en-US" altLang="ko-KR">
              <a:solidFill>
                <a:srgbClr val="0000ff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4977518" y="189848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타이포_쌍문동 B"/>
                <a:ea typeface="타이포_쌍문동 B"/>
              </a:rPr>
              <a:t>0.1</a:t>
            </a:r>
            <a:endParaRPr lang="en-US" altLang="ko-KR">
              <a:solidFill>
                <a:srgbClr val="ff0000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4977518" y="2271860"/>
            <a:ext cx="632394" cy="299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>
                <a:solidFill>
                  <a:srgbClr val="0000ff"/>
                </a:solidFill>
                <a:latin typeface="타이포_쌍문동 B"/>
                <a:ea typeface="타이포_쌍문동 B"/>
              </a:rPr>
              <a:t>0.9</a:t>
            </a:r>
            <a:endParaRPr lang="en-US" altLang="ko-KR">
              <a:solidFill>
                <a:srgbClr val="0000ff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557031" y="286955"/>
            <a:ext cx="2905728" cy="38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>
                <a:latin typeface="타이포_쌍문동 B"/>
                <a:ea typeface="타이포_쌍문동 B"/>
              </a:rPr>
              <a:t>1. Voting</a:t>
            </a:r>
            <a:endParaRPr lang="en-US" altLang="ko-KR" sz="20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47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33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sp>
        <p:nvSpPr>
          <p:cNvPr id="104" name=""/>
          <p:cNvSpPr txBox="1"/>
          <p:nvPr/>
        </p:nvSpPr>
        <p:spPr>
          <a:xfrm>
            <a:off x="673019" y="4275881"/>
            <a:ext cx="4159653" cy="3132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 b="1">
                <a:solidFill>
                  <a:srgbClr val="ff0000"/>
                </a:solidFill>
                <a:latin typeface="나눔바른펜"/>
                <a:ea typeface="나눔바른펜"/>
                <a:cs typeface="Arial"/>
                <a:sym typeface="Arial"/>
              </a:rPr>
              <a:t>Hard Vote </a:t>
            </a:r>
            <a:r>
              <a:rPr lang="ko-KR" altLang="en-US" sz="1500" b="1">
                <a:solidFill>
                  <a:srgbClr val="ff0000"/>
                </a:solidFill>
                <a:latin typeface="나눔바른펜"/>
                <a:ea typeface="나눔바른펜"/>
                <a:cs typeface="Arial"/>
                <a:sym typeface="Arial"/>
              </a:rPr>
              <a:t>보다 </a:t>
            </a:r>
            <a:r>
              <a:rPr lang="en-US" altLang="ko-KR" sz="1500" b="1">
                <a:solidFill>
                  <a:srgbClr val="ff0000"/>
                </a:solidFill>
                <a:latin typeface="나눔바른펜"/>
                <a:ea typeface="나눔바른펜"/>
                <a:cs typeface="Arial"/>
                <a:sym typeface="Arial"/>
              </a:rPr>
              <a:t>Soft Vote </a:t>
            </a:r>
            <a:r>
              <a:rPr lang="ko-KR" altLang="en-US" sz="1500" b="1">
                <a:solidFill>
                  <a:srgbClr val="ff0000"/>
                </a:solidFill>
                <a:latin typeface="나눔바른펜"/>
                <a:ea typeface="나눔바른펜"/>
                <a:cs typeface="Arial"/>
                <a:sym typeface="Arial"/>
              </a:rPr>
              <a:t>방식이 더욱 합리적</a:t>
            </a:r>
            <a:endParaRPr lang="ko-KR" altLang="en-US" sz="1500" b="1">
              <a:solidFill>
                <a:srgbClr val="ff0000"/>
              </a:solidFill>
              <a:latin typeface="나눔바른펜"/>
              <a:ea typeface="나눔바른펜"/>
              <a:cs typeface="Arial"/>
              <a:sym typeface="Arial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019" y="765836"/>
            <a:ext cx="7865963" cy="2156254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653487" y="3000977"/>
            <a:ext cx="7897310" cy="12262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>
                <a:latin typeface="나눔바른펜"/>
                <a:ea typeface="나눔바른펜"/>
                <a:cs typeface="Arial"/>
                <a:sym typeface="Arial"/>
              </a:rPr>
              <a:t>estimators </a:t>
            </a: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) 개별 모형 목록, 리스트나 named parameter 형식으로 입력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 sz="1500">
                <a:latin typeface="나눔바른펜"/>
                <a:ea typeface="나눔바른펜"/>
                <a:cs typeface="Arial"/>
                <a:sym typeface="Arial"/>
              </a:rPr>
              <a:t>voting ) 문자열 {hard, soft} hard voting 과 soft voting 선택. 디폴트는 hard</a:t>
            </a:r>
            <a:endParaRPr lang="en-US" altLang="ko-KR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en-US" altLang="ko-KR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 sz="1500">
                <a:latin typeface="나눔바른펜"/>
                <a:ea typeface="나눔바른펜"/>
                <a:cs typeface="Arial"/>
                <a:sym typeface="Arial"/>
              </a:rPr>
              <a:t>weights) 사용자 가중치 리스트</a:t>
            </a:r>
            <a:endParaRPr lang="en-US" altLang="ko-KR" sz="1500">
              <a:latin typeface="나눔바른펜"/>
              <a:ea typeface="나눔바른펜"/>
              <a:cs typeface="Arial"/>
              <a:sym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57031" y="286955"/>
            <a:ext cx="2905728" cy="38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>
                <a:latin typeface="타이포_쌍문동 B"/>
                <a:ea typeface="타이포_쌍문동 B"/>
              </a:rPr>
              <a:t>1. Voting</a:t>
            </a:r>
            <a:endParaRPr lang="en-US" altLang="ko-KR" sz="20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883645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34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20"/>
          <a:stretch>
            <a:fillRect/>
          </a:stretch>
        </p:blipFill>
        <p:spPr>
          <a:xfrm>
            <a:off x="1605896" y="450231"/>
            <a:ext cx="5607730" cy="4170529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(bootstrap aggregating)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6032151" y="4194139"/>
            <a:ext cx="2093406" cy="299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- Overfitting </a:t>
            </a:r>
            <a:r>
              <a:rPr lang="ko-KR" altLang="en-US">
                <a:latin typeface="타이포_쌍문동 B"/>
                <a:ea typeface="타이포_쌍문동 B"/>
              </a:rPr>
              <a:t>개선</a:t>
            </a:r>
            <a:endParaRPr lang="ko-KR" altLang="en-US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37107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35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413" y="729777"/>
            <a:ext cx="5573051" cy="3833217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3986" y="2350049"/>
            <a:ext cx="2965491" cy="2239248"/>
          </a:xfrm>
          <a:prstGeom prst="rect">
            <a:avLst/>
          </a:prstGeom>
        </p:spPr>
      </p:pic>
      <p:sp>
        <p:nvSpPr>
          <p:cNvPr id="108" name=""/>
          <p:cNvSpPr/>
          <p:nvPr/>
        </p:nvSpPr>
        <p:spPr>
          <a:xfrm>
            <a:off x="6320259" y="4371708"/>
            <a:ext cx="880075" cy="254093"/>
          </a:xfrm>
          <a:prstGeom prst="rect">
            <a:avLst/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0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- Random Forest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6053087" y="1054029"/>
            <a:ext cx="2428351" cy="5156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Sampling </a:t>
            </a:r>
            <a:endParaRPr lang="en-US" altLang="ko-KR">
              <a:latin typeface="타이포_쌍문동 B"/>
              <a:ea typeface="타이포_쌍문동 B"/>
            </a:endParaRPr>
          </a:p>
          <a:p>
            <a:pPr>
              <a:defRPr lang="ko-KR" altLang="en-US"/>
            </a:pPr>
            <a:r>
              <a:rPr lang="en-US" altLang="ko-KR">
                <a:latin typeface="타이포_쌍문동 B"/>
                <a:ea typeface="타이포_쌍문동 B"/>
              </a:rPr>
              <a:t>(sample, feature)</a:t>
            </a:r>
            <a:endParaRPr lang="en-US" altLang="ko-KR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820843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36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048" y="786678"/>
            <a:ext cx="7853903" cy="3570142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- Random Forest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95238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37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677" y="692520"/>
            <a:ext cx="8010645" cy="1527683"/>
          </a:xfrm>
          <a:prstGeom prst="rect">
            <a:avLst/>
          </a:prstGeom>
        </p:spPr>
      </p:pic>
      <p:sp>
        <p:nvSpPr>
          <p:cNvPr id="113" name=""/>
          <p:cNvSpPr/>
          <p:nvPr/>
        </p:nvSpPr>
        <p:spPr>
          <a:xfrm>
            <a:off x="4438800" y="1451850"/>
            <a:ext cx="3823200" cy="302400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4" name=""/>
          <p:cNvSpPr txBox="1"/>
          <p:nvPr/>
        </p:nvSpPr>
        <p:spPr>
          <a:xfrm>
            <a:off x="635401" y="2446145"/>
            <a:ext cx="7873198" cy="20096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n_estimator : 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결정 트리의 개수. </a:t>
            </a: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default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는 10</a:t>
            </a:r>
            <a:endParaRPr lang="ko-KR" altLang="en-US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en-US" altLang="ko-KR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max_features : 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데이터의 </a:t>
            </a: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feature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를 참조할 비율, 개수. </a:t>
            </a: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default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는 </a:t>
            </a: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'auto'</a:t>
            </a:r>
            <a:endParaRPr lang="en-US" altLang="ko-KR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en-US" altLang="ko-KR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min_samples_leaf : </a:t>
            </a:r>
            <a:r>
              <a:rPr lang="ko-KR" altLang="en-US">
                <a:latin typeface="나눔바른펜"/>
                <a:ea typeface="나눔바른펜"/>
                <a:cs typeface="Arial"/>
                <a:sym typeface="Arial"/>
              </a:rPr>
              <a:t>리프노드가 되기 위한 최소한의 샘플 데이터 수</a:t>
            </a:r>
            <a:endParaRPr lang="ko-KR" altLang="en-US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ko-KR" altLang="en-US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Arial"/>
                <a:sym typeface="Arial"/>
              </a:rPr>
              <a:t>max_depth </a:t>
            </a:r>
            <a:endParaRPr lang="en-US" altLang="ko-KR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endParaRPr lang="en-US" altLang="ko-KR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나눔바른펜"/>
                <a:ea typeface="나눔바른펜"/>
                <a:cs typeface="Arial"/>
                <a:sym typeface="Arial"/>
              </a:rPr>
              <a:t>하이퍼 파라미터를 어떻게 튜닝하느냐에 따라 성능이 크게 달라짐</a:t>
            </a:r>
            <a:endParaRPr lang="ko-KR" altLang="en-US">
              <a:solidFill>
                <a:srgbClr val="ff0000"/>
              </a:solidFill>
              <a:latin typeface="나눔바른펜"/>
              <a:ea typeface="나눔바른펜"/>
              <a:cs typeface="Arial"/>
              <a:sym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- Random Forest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8477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38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3"/>
          <a:srcRect r="25880" b="35510"/>
          <a:stretch>
            <a:fillRect/>
          </a:stretch>
        </p:blipFill>
        <p:spPr>
          <a:xfrm>
            <a:off x="729446" y="799470"/>
            <a:ext cx="7559504" cy="1772280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4"/>
          <a:srcRect r="9210"/>
          <a:stretch>
            <a:fillRect/>
          </a:stretch>
        </p:blipFill>
        <p:spPr>
          <a:xfrm>
            <a:off x="651076" y="2984561"/>
            <a:ext cx="7841848" cy="1282232"/>
          </a:xfrm>
          <a:prstGeom prst="rect">
            <a:avLst/>
          </a:prstGeom>
        </p:spPr>
      </p:pic>
      <p:sp>
        <p:nvSpPr>
          <p:cNvPr id="118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- Random Forest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05705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39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62974" y="619733"/>
            <a:ext cx="5618052" cy="4018332"/>
          </a:xfrm>
          <a:prstGeom prst="rect">
            <a:avLst/>
          </a:prstGeom>
        </p:spPr>
      </p:pic>
      <p:sp>
        <p:nvSpPr>
          <p:cNvPr id="119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2. Bagging - Random Forest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3243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76840" y="1068082"/>
            <a:ext cx="8990320" cy="358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800" b="1">
                <a:latin typeface="a장미다방"/>
                <a:ea typeface="a장미다방"/>
              </a:rPr>
              <a:t>예측모델링</a:t>
            </a:r>
            <a:r>
              <a:rPr lang="ko-KR" altLang="en-US" sz="1800">
                <a:latin typeface="a장미다방"/>
                <a:ea typeface="a장미다방"/>
              </a:rPr>
              <a:t> </a:t>
            </a:r>
            <a:r>
              <a:rPr lang="en-US" altLang="ko-KR" sz="1800">
                <a:latin typeface="a장미다방"/>
                <a:ea typeface="a장미다방"/>
              </a:rPr>
              <a:t>: </a:t>
            </a:r>
            <a:r>
              <a:rPr lang="ko-KR" altLang="en-US" sz="1800">
                <a:latin typeface="a장미다방"/>
                <a:ea typeface="a장미다방"/>
              </a:rPr>
              <a:t>데이터와 통계를 활용하여 데이터 모델의 결과를 예측하는 절차</a:t>
            </a:r>
            <a:endParaRPr lang="ko-KR" altLang="en-US" sz="1600">
              <a:latin typeface="a장미다방"/>
              <a:ea typeface="a장미다방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8948" y="1441869"/>
            <a:ext cx="3510737" cy="3117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3832" y="1375442"/>
            <a:ext cx="3619743" cy="336080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554481" y="2120793"/>
            <a:ext cx="1229445" cy="37651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45506" y="1936377"/>
            <a:ext cx="943561" cy="33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타이포_쌍문동 B"/>
                <a:ea typeface="타이포_쌍문동 B"/>
              </a:rPr>
              <a:t>“</a:t>
            </a:r>
            <a:r>
              <a:rPr lang="ko-KR" altLang="en-US" sz="1600">
                <a:latin typeface="타이포_쌍문동 B"/>
                <a:ea typeface="타이포_쌍문동 B"/>
              </a:rPr>
              <a:t>예측</a:t>
            </a:r>
            <a:r>
              <a:rPr lang="en-US" altLang="ko-KR" sz="1600">
                <a:latin typeface="타이포_쌍문동 B"/>
                <a:ea typeface="타이포_쌍문동 B"/>
              </a:rPr>
              <a:t>”</a:t>
            </a:r>
            <a:endParaRPr lang="ko-KR" altLang="en-US" sz="1600">
              <a:latin typeface="타이포_쌍문동 B"/>
              <a:ea typeface="타이포_쌍문동 B"/>
            </a:endParaRPr>
          </a:p>
        </p:txBody>
      </p:sp>
      <p:sp>
        <p:nvSpPr>
          <p:cNvPr id="92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1. Introduction</a:t>
            </a:r>
            <a:endParaRPr lang="ko-KR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810376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40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4951" y="861052"/>
            <a:ext cx="6520748" cy="3635943"/>
          </a:xfrm>
          <a:prstGeom prst="rect">
            <a:avLst/>
          </a:prstGeom>
        </p:spPr>
      </p:pic>
      <p:sp>
        <p:nvSpPr>
          <p:cNvPr id="120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5804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41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3076" y="1346384"/>
            <a:ext cx="7190773" cy="3309028"/>
          </a:xfrm>
          <a:prstGeom prst="rect">
            <a:avLst/>
          </a:prstGeom>
        </p:spPr>
      </p:pic>
      <p:sp>
        <p:nvSpPr>
          <p:cNvPr id="124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1063031" y="688625"/>
            <a:ext cx="6751238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>
                <a:latin typeface="나눔바른펜"/>
                <a:ea typeface="나눔바른펜"/>
              </a:rPr>
              <a:t>Overfitting </a:t>
            </a:r>
            <a:r>
              <a:rPr lang="ko-KR" altLang="en-US" sz="1500">
                <a:latin typeface="나눔바른펜"/>
                <a:ea typeface="나눔바른펜"/>
              </a:rPr>
              <a:t>문제 개선 - </a:t>
            </a:r>
            <a:r>
              <a:rPr lang="en-US" altLang="ko-KR" sz="1500">
                <a:latin typeface="나눔바른펜"/>
                <a:ea typeface="나눔바른펜"/>
              </a:rPr>
              <a:t>Bagging</a:t>
            </a:r>
            <a:endParaRPr lang="en-US" altLang="ko-KR" sz="1500">
              <a:latin typeface="나눔바른펜"/>
              <a:ea typeface="나눔바른펜"/>
            </a:endParaRPr>
          </a:p>
          <a:p>
            <a:pPr>
              <a:defRPr lang="ko-KR" altLang="en-US"/>
            </a:pPr>
            <a:r>
              <a:rPr lang="ko-KR" altLang="en-US" sz="1500">
                <a:latin typeface="나눔바른펜"/>
                <a:ea typeface="나눔바른펜"/>
              </a:rPr>
              <a:t>단일 모델의 성능 개선 - </a:t>
            </a:r>
            <a:r>
              <a:rPr lang="en-US" altLang="ko-KR" sz="1500">
                <a:latin typeface="나눔바른펜"/>
                <a:ea typeface="나눔바른펜"/>
              </a:rPr>
              <a:t>Boosting / bias </a:t>
            </a:r>
            <a:r>
              <a:rPr lang="ko-KR" altLang="en-US" sz="1500">
                <a:latin typeface="나눔바른펜"/>
                <a:ea typeface="나눔바른펜"/>
              </a:rPr>
              <a:t>감소에 초점 - 모수 조정이 중요 / </a:t>
            </a:r>
            <a:r>
              <a:rPr lang="en-US" altLang="ko-KR" sz="1500">
                <a:latin typeface="나눔바른펜"/>
                <a:ea typeface="나눔바른펜"/>
              </a:rPr>
              <a:t>outlier</a:t>
            </a:r>
            <a:r>
              <a:rPr lang="ko-KR" altLang="en-US" sz="1500">
                <a:latin typeface="나눔바른펜"/>
                <a:ea typeface="나눔바른펜"/>
              </a:rPr>
              <a:t>에 취약</a:t>
            </a:r>
            <a:endParaRPr lang="ko-KR" altLang="en-US" sz="1500">
              <a:latin typeface="나눔바른펜"/>
              <a:ea typeface="나눔바른펜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89441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42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rcRect t="32820" r="51860" b="5390"/>
          <a:stretch>
            <a:fillRect/>
          </a:stretch>
        </p:blipFill>
        <p:spPr>
          <a:xfrm>
            <a:off x="525080" y="946999"/>
            <a:ext cx="4163028" cy="3339951"/>
          </a:xfrm>
          <a:prstGeom prst="rect">
            <a:avLst/>
          </a:prstGeom>
        </p:spPr>
      </p:pic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rcRect l="53040" t="33050" b="8440"/>
          <a:stretch>
            <a:fillRect/>
          </a:stretch>
        </p:blipFill>
        <p:spPr>
          <a:xfrm>
            <a:off x="4747549" y="1009890"/>
            <a:ext cx="3864980" cy="3009418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4317" y="1186591"/>
            <a:ext cx="3366665" cy="474279"/>
          </a:xfrm>
          <a:prstGeom prst="rect">
            <a:avLst/>
          </a:prstGeom>
        </p:spPr>
      </p:pic>
      <p:sp>
        <p:nvSpPr>
          <p:cNvPr id="126" name=""/>
          <p:cNvSpPr txBox="1"/>
          <p:nvPr/>
        </p:nvSpPr>
        <p:spPr>
          <a:xfrm>
            <a:off x="385581" y="248855"/>
            <a:ext cx="5710892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 - Ada Boost (Adaptive Boost)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695238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43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369" y="3264600"/>
            <a:ext cx="5356922" cy="1072462"/>
          </a:xfrm>
          <a:prstGeom prst="rect">
            <a:avLst/>
          </a:prstGeom>
        </p:spPr>
      </p:pic>
      <p:pic>
        <p:nvPicPr>
          <p:cNvPr id="1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019" y="782172"/>
            <a:ext cx="7865962" cy="2197526"/>
          </a:xfrm>
          <a:prstGeom prst="rect">
            <a:avLst/>
          </a:prstGeom>
        </p:spPr>
      </p:pic>
      <p:sp>
        <p:nvSpPr>
          <p:cNvPr id="125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 - Gradient Boost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47574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44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3228" y="2133601"/>
            <a:ext cx="5237544" cy="2214557"/>
          </a:xfrm>
          <a:prstGeom prst="rect">
            <a:avLst/>
          </a:prstGeom>
        </p:spPr>
      </p:pic>
      <p:sp>
        <p:nvSpPr>
          <p:cNvPr id="126" name=""/>
          <p:cNvSpPr txBox="1"/>
          <p:nvPr/>
        </p:nvSpPr>
        <p:spPr>
          <a:xfrm>
            <a:off x="870511" y="757176"/>
            <a:ext cx="7342690" cy="13078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- </a:t>
            </a:r>
            <a:r>
              <a:rPr lang="en-US" altLang="ko-KR" sz="1600">
                <a:latin typeface="나눔바른펜"/>
                <a:ea typeface="나눔바른펜"/>
                <a:cs typeface="Arial"/>
                <a:sym typeface="Arial"/>
              </a:rPr>
              <a:t>Gradient Boost</a:t>
            </a: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 를 기반으로 한다. </a:t>
            </a:r>
            <a:endParaRPr lang="en-US" altLang="ko-KR" sz="16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Arial"/>
                <a:sym typeface="Arial"/>
              </a:rPr>
              <a:t>- GBM </a:t>
            </a: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보다 빠르다. </a:t>
            </a:r>
            <a:r>
              <a:rPr lang="en-US" altLang="ko-KR" sz="1600">
                <a:latin typeface="나눔바른펜"/>
                <a:ea typeface="나눔바른펜"/>
                <a:cs typeface="Arial"/>
                <a:sym typeface="Arial"/>
              </a:rPr>
              <a:t>(</a:t>
            </a: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병렬 처리 추가)</a:t>
            </a:r>
            <a:endParaRPr lang="ko-KR" altLang="en-US" sz="16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- 과적합 (</a:t>
            </a:r>
            <a:r>
              <a:rPr lang="en-US" altLang="ko-KR" sz="1600">
                <a:latin typeface="나눔바른펜"/>
                <a:ea typeface="나눔바른펜"/>
                <a:cs typeface="Arial"/>
                <a:sym typeface="Arial"/>
              </a:rPr>
              <a:t>overfitting) </a:t>
            </a: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방지가 가능한 규제가 포함되어 있다.</a:t>
            </a:r>
            <a:endParaRPr lang="ko-KR" altLang="en-US" sz="16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- 분류와 회귀 모두 가능</a:t>
            </a:r>
            <a:endParaRPr lang="ko-KR" altLang="en-US" sz="16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- 조기 종료(</a:t>
            </a:r>
            <a:r>
              <a:rPr lang="en-US" altLang="ko-KR" sz="1600">
                <a:latin typeface="나눔바른펜"/>
                <a:ea typeface="나눔바른펜"/>
                <a:cs typeface="Arial"/>
                <a:sym typeface="Arial"/>
              </a:rPr>
              <a:t>early stopping) </a:t>
            </a:r>
            <a:r>
              <a:rPr lang="ko-KR" altLang="en-US" sz="1600">
                <a:latin typeface="나눔바른펜"/>
                <a:ea typeface="나눔바른펜"/>
                <a:cs typeface="Arial"/>
                <a:sym typeface="Arial"/>
              </a:rPr>
              <a:t>을 제공한다.</a:t>
            </a:r>
            <a:endParaRPr lang="ko-KR" altLang="en-US" sz="1600">
              <a:latin typeface="나눔바른펜"/>
              <a:ea typeface="나눔바른펜"/>
              <a:cs typeface="Arial"/>
              <a:sym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385580" y="248855"/>
            <a:ext cx="7123942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 - XG Boost</a:t>
            </a:r>
            <a:r>
              <a:rPr lang="ko-KR" altLang="en-US" sz="1800">
                <a:latin typeface="타이포_쌍문동 B"/>
                <a:ea typeface="타이포_쌍문동 B"/>
              </a:rPr>
              <a:t> (</a:t>
            </a:r>
            <a:r>
              <a:rPr lang="en-US" altLang="ko-KR" sz="1800">
                <a:latin typeface="타이포_쌍문동 B"/>
                <a:ea typeface="타이포_쌍문동 B"/>
              </a:rPr>
              <a:t>Extreme Gradient Boost)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05705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45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r>
              <a:rPr lang="ko"/>
              <a:t> </a:t>
            </a:r>
            <a:endParaRPr lang="ko"/>
          </a:p>
        </p:txBody>
      </p:sp>
      <p:sp>
        <p:nvSpPr>
          <p:cNvPr id="126" name=""/>
          <p:cNvSpPr txBox="1"/>
          <p:nvPr/>
        </p:nvSpPr>
        <p:spPr>
          <a:xfrm>
            <a:off x="870511" y="642875"/>
            <a:ext cx="7342690" cy="123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>
                <a:latin typeface="나눔바른펜"/>
                <a:ea typeface="나눔바른펜"/>
                <a:cs typeface="Arial"/>
                <a:sym typeface="Arial"/>
              </a:rPr>
              <a:t>- </a:t>
            </a: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학습 속도가 느린 </a:t>
            </a:r>
            <a:r>
              <a:rPr lang="en-US" altLang="ko-KR" sz="1500">
                <a:latin typeface="나눔바른펜"/>
                <a:ea typeface="나눔바른펜"/>
                <a:cs typeface="Arial"/>
                <a:sym typeface="Arial"/>
              </a:rPr>
              <a:t>XGBoost</a:t>
            </a: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의 단점을 보안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- 대용량 데이터 처리가 가능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- 타 모델에 비해 적은 메모리 사용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- 적은 수의 데이터 사용시 과적합 문제 발 생 가능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  <a:p>
            <a:pPr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Arial"/>
                <a:sym typeface="Arial"/>
              </a:rPr>
              <a:t>- 정보의 손실을 줄일 수 있음</a:t>
            </a:r>
            <a:endParaRPr lang="ko-KR" altLang="en-US" sz="1500">
              <a:latin typeface="나눔바른펜"/>
              <a:ea typeface="나눔바른펜"/>
              <a:cs typeface="Arial"/>
              <a:sym typeface="Arial"/>
            </a:endParaRPr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3"/>
          <a:srcRect b="53910"/>
          <a:stretch>
            <a:fillRect/>
          </a:stretch>
        </p:blipFill>
        <p:spPr>
          <a:xfrm>
            <a:off x="2464675" y="1866903"/>
            <a:ext cx="4214650" cy="1447792"/>
          </a:xfrm>
          <a:prstGeom prst="rect">
            <a:avLst/>
          </a:prstGeom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3"/>
          <a:srcRect l="10830" t="65640" r="11710"/>
          <a:stretch>
            <a:fillRect/>
          </a:stretch>
        </p:blipFill>
        <p:spPr>
          <a:xfrm>
            <a:off x="2725356" y="3327531"/>
            <a:ext cx="3693287" cy="1221321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 - Light GBM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799908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46</a:t>
            </a:fld>
            <a:r>
              <a:rPr lang="ko"/>
              <a:t> /</a:t>
            </a:r>
            <a:r>
              <a:rPr lang="en-US" altLang="ko"/>
              <a:t> </a:t>
            </a:r>
            <a:r>
              <a:rPr lang="en-US" altLang="ko-KR"/>
              <a:t>46</a:t>
            </a:r>
            <a:endParaRPr lang="en-US" altLang="ko-KR"/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0521" y="632536"/>
            <a:ext cx="6382956" cy="2636802"/>
          </a:xfrm>
          <a:prstGeom prst="rect">
            <a:avLst/>
          </a:prstGeom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6487" y="3412645"/>
            <a:ext cx="7890076" cy="1030029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385581" y="248855"/>
            <a:ext cx="4810728" cy="35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>
                <a:latin typeface="타이포_쌍문동 B"/>
                <a:ea typeface="타이포_쌍문동 B"/>
              </a:rPr>
              <a:t>3. Boosting</a:t>
            </a:r>
            <a:endParaRPr lang="en-US" altLang="ko-KR" sz="18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"/>
          <p:cNvSpPr txBox="1"/>
          <p:nvPr/>
        </p:nvSpPr>
        <p:spPr>
          <a:xfrm>
            <a:off x="1730200" y="2142601"/>
            <a:ext cx="5683599" cy="79871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4700">
                <a:solidFill>
                  <a:schemeClr val="tx2"/>
                </a:solidFill>
                <a:latin typeface="타이포_쌍문동 B"/>
                <a:ea typeface="타이포_쌍문동 B"/>
              </a:rPr>
              <a:t>감사합니다</a:t>
            </a:r>
            <a:endParaRPr lang="ko-KR" altLang="en-US" sz="4700">
              <a:solidFill>
                <a:schemeClr val="tx2"/>
              </a:solidFill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5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63678" y="1569964"/>
            <a:ext cx="4413097" cy="3617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Linear Regression(</a:t>
            </a:r>
            <a:r>
              <a:rPr lang="ko-KR" altLang="en-US" sz="1800" b="1">
                <a:latin typeface="나눔바른펜"/>
                <a:ea typeface="나눔바른펜"/>
                <a:cs typeface="Economica"/>
                <a:sym typeface="Economica"/>
              </a:rPr>
              <a:t>선형 회귀 모형</a:t>
            </a: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09" y="1078807"/>
            <a:ext cx="3195820" cy="39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나눔바른펜"/>
                <a:ea typeface="나눔바른펜"/>
                <a:cs typeface="Economica"/>
                <a:sym typeface="Economica"/>
              </a:rPr>
              <a:t>*Regression</a:t>
            </a:r>
            <a:r>
              <a:rPr lang="ko-KR" altLang="en-US" sz="2000">
                <a:latin typeface="나눔바른펜"/>
                <a:ea typeface="나눔바른펜"/>
                <a:cs typeface="Economica"/>
                <a:sym typeface="Economica"/>
              </a:rPr>
              <a:t> </a:t>
            </a:r>
            <a:r>
              <a:rPr lang="en-US" altLang="ko-KR" sz="2000">
                <a:latin typeface="나눔바른펜"/>
                <a:ea typeface="나눔바른펜"/>
                <a:cs typeface="Economica"/>
                <a:sym typeface="Economica"/>
              </a:rPr>
              <a:t>Analysis(</a:t>
            </a:r>
            <a:r>
              <a:rPr lang="ko-KR" altLang="en-US" sz="2000">
                <a:latin typeface="나눔바른펜"/>
                <a:ea typeface="나눔바른펜"/>
                <a:cs typeface="Economica"/>
                <a:sym typeface="Economica"/>
              </a:rPr>
              <a:t>회귀분석</a:t>
            </a:r>
            <a:r>
              <a:rPr lang="en-US" altLang="ko-KR" sz="2000">
                <a:latin typeface="나눔바른펜"/>
                <a:ea typeface="나눔바른펜"/>
                <a:cs typeface="Economica"/>
                <a:sym typeface="Economica"/>
              </a:rPr>
              <a:t>) </a:t>
            </a:r>
            <a:endParaRPr lang="ko-KR" altLang="en-US" sz="20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6972" y="1088136"/>
            <a:ext cx="3738521" cy="422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406" y="2013562"/>
            <a:ext cx="7261411" cy="299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종속변수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y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와 한 개 이상의 독립변수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x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와의 선형 관계를 통해 결과값을 예측하는 방법</a:t>
            </a:r>
            <a:endParaRPr lang="ko-KR" altLang="en-US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381" y="2165768"/>
            <a:ext cx="3061113" cy="25836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37276" y="3322341"/>
            <a:ext cx="2269448" cy="542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Economica"/>
                <a:sym typeface="Economica"/>
              </a:rPr>
              <a:t>종속변수 </a:t>
            </a:r>
            <a:r>
              <a:rPr lang="en-US" altLang="ko-KR" sz="1500">
                <a:latin typeface="나눔바른펜"/>
                <a:ea typeface="나눔바른펜"/>
                <a:cs typeface="Economica"/>
                <a:sym typeface="Economica"/>
              </a:rPr>
              <a:t>y : </a:t>
            </a:r>
            <a:r>
              <a:rPr lang="ko-KR" altLang="en-US" sz="1500">
                <a:latin typeface="나눔바른펜"/>
                <a:ea typeface="나눔바른펜"/>
                <a:cs typeface="Economica"/>
                <a:sym typeface="Economica"/>
              </a:rPr>
              <a:t>택시요금</a:t>
            </a:r>
            <a:endParaRPr lang="ko-KR" altLang="en-US" sz="15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ko-KR" altLang="en-US" sz="1500">
                <a:latin typeface="나눔바른펜"/>
                <a:ea typeface="나눔바른펜"/>
                <a:cs typeface="Economica"/>
                <a:sym typeface="Economica"/>
              </a:rPr>
              <a:t>독립변수 </a:t>
            </a:r>
            <a:r>
              <a:rPr lang="en-US" altLang="ko-KR" sz="1500">
                <a:latin typeface="나눔바른펜"/>
                <a:ea typeface="나눔바른펜"/>
                <a:cs typeface="Economica"/>
                <a:sym typeface="Economica"/>
              </a:rPr>
              <a:t>x : </a:t>
            </a:r>
            <a:r>
              <a:rPr lang="ko-KR" altLang="en-US" sz="1500">
                <a:latin typeface="나눔바른펜"/>
                <a:ea typeface="나눔바른펜"/>
                <a:cs typeface="Economica"/>
                <a:sym typeface="Economica"/>
              </a:rPr>
              <a:t>이동 거리</a:t>
            </a:r>
            <a:endParaRPr lang="ko-KR" altLang="en-US" sz="15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6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557116" y="1769447"/>
            <a:ext cx="5371141" cy="3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최소제곱법</a:t>
            </a:r>
            <a:r>
              <a:rPr lang="en-US" altLang="ko-KR" sz="1700">
                <a:latin typeface="나눔바른펜"/>
                <a:ea typeface="나눔바른펜"/>
                <a:cs typeface="Economica"/>
                <a:sym typeface="Economica"/>
              </a:rPr>
              <a:t>(LSM) : </a:t>
            </a: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잔차의 제곱합을 최소화시키는 방법 </a:t>
            </a:r>
            <a:endParaRPr lang="ko-KR" altLang="en-US" sz="17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044" y="2166856"/>
            <a:ext cx="4779469" cy="34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잔차제곱합</a:t>
            </a:r>
            <a:r>
              <a:rPr lang="en-US" altLang="ko-KR" sz="1700">
                <a:latin typeface="나눔바른펜"/>
                <a:ea typeface="나눔바른펜"/>
                <a:cs typeface="Economica"/>
                <a:sym typeface="Economica"/>
              </a:rPr>
              <a:t>(SSE) : </a:t>
            </a:r>
            <a:endParaRPr lang="ko-KR" altLang="en-US" sz="17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3293" y="2175140"/>
            <a:ext cx="1197395" cy="4469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386" y="2736182"/>
            <a:ext cx="6300909" cy="1386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latin typeface="나눔바른펜"/>
                <a:ea typeface="나눔바른펜"/>
                <a:cs typeface="Economica"/>
                <a:sym typeface="Economica"/>
              </a:rPr>
              <a:t>단순</a:t>
            </a: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한 모델 </a:t>
            </a:r>
            <a:r>
              <a:rPr lang="en-US" altLang="ko-KR" sz="1700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해석이 쉬우나 많은 가정을 필요로 한다</a:t>
            </a:r>
            <a:r>
              <a:rPr lang="en-US" altLang="ko-KR" sz="1700">
                <a:latin typeface="나눔바른펜"/>
                <a:ea typeface="나눔바른펜"/>
                <a:cs typeface="Economica"/>
                <a:sym typeface="Economica"/>
              </a:rPr>
              <a:t>.</a:t>
            </a:r>
            <a:endParaRPr lang="en-US" altLang="ko-KR" sz="17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 sz="1700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종속변수와 독립변수는 선형관계</a:t>
            </a:r>
            <a:endParaRPr lang="ko-KR" altLang="en-US" sz="1700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오차항은 평균이 </a:t>
            </a:r>
            <a:r>
              <a:rPr lang="en-US" altLang="ko-KR" sz="1700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이고 분산이 일정한 </a:t>
            </a:r>
            <a:r>
              <a:rPr lang="ko-KR" altLang="en-US" sz="1700" b="1">
                <a:latin typeface="나눔바른펜"/>
                <a:ea typeface="나눔바른펜"/>
                <a:cs typeface="Economica"/>
                <a:sym typeface="Economica"/>
              </a:rPr>
              <a:t>정규분포</a:t>
            </a: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 따름</a:t>
            </a:r>
            <a:endParaRPr lang="ko-KR" altLang="en-US" sz="1700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sz="1700">
                <a:latin typeface="나눔바른펜"/>
                <a:ea typeface="나눔바른펜"/>
                <a:cs typeface="Economica"/>
                <a:sym typeface="Economica"/>
              </a:rPr>
              <a:t>독립변수와 오차항은 서로 독립</a:t>
            </a:r>
            <a:endParaRPr lang="ko-KR" altLang="en-US" sz="17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2" name="TextBox 1"/>
          <p:cNvSpPr txBox="1"/>
          <p:nvPr/>
        </p:nvSpPr>
        <p:spPr>
          <a:xfrm>
            <a:off x="263678" y="1276886"/>
            <a:ext cx="4413097" cy="3641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Linear Regression(</a:t>
            </a:r>
            <a:r>
              <a:rPr lang="ko-KR" altLang="en-US" sz="1800" b="1">
                <a:latin typeface="나눔바른펜"/>
                <a:ea typeface="나눔바른펜"/>
                <a:cs typeface="Economica"/>
                <a:sym typeface="Economica"/>
              </a:rPr>
              <a:t>선형 회귀 모형</a:t>
            </a: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7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55814" y="1214622"/>
            <a:ext cx="5094513" cy="3664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Generalized Linear Model (GLM : </a:t>
            </a:r>
            <a:r>
              <a:rPr lang="ko-KR" altLang="en-US" sz="1800" b="1">
                <a:latin typeface="나눔바른펜"/>
                <a:ea typeface="나눔바른펜"/>
                <a:cs typeface="Economica"/>
                <a:sym typeface="Economica"/>
              </a:rPr>
              <a:t>일반화 선형모형</a:t>
            </a: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773" y="1689206"/>
            <a:ext cx="60857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오차항의 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정규성 조건이 만족하지 않은 경우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 사용하는 모델 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773" y="2046513"/>
            <a:ext cx="8083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연속형 반응변수에 대한 회귀모형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,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분산분석모형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,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범주형 반응변수에 대한 모형 포함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405" y="2403821"/>
            <a:ext cx="8083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각 반응변수 특성에 맞게 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연결함수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를 이용해서 종속변수와 독립변수 선형 결합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827" y="3331264"/>
            <a:ext cx="6277855" cy="10356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878" y="2973720"/>
            <a:ext cx="3834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예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)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반응변수가 포아송 분포를 따르는 경우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,</a:t>
            </a: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8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37614" y="1172755"/>
            <a:ext cx="3895803" cy="359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894" y="1874883"/>
            <a:ext cx="3734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핵심목표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: </a:t>
            </a: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overfitting(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과적합</a:t>
            </a: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) 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방지</a:t>
            </a:r>
            <a:endParaRPr lang="en-US" altLang="ko-KR" sz="1600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6938" y="2306905"/>
            <a:ext cx="6131860" cy="72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모델이 복잡할수록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bias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는 감소하고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variance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는 증가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-&gt;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과적합 문제 발생</a:t>
            </a:r>
            <a:endParaRPr lang="ko-KR" altLang="en-US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endParaRPr lang="en-US" altLang="ko-KR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모델의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Bias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증가시키더라도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Variance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를 더욱 감소시키자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!</a:t>
            </a:r>
            <a:endParaRPr lang="ko-KR" altLang="en-US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05" y="3259723"/>
            <a:ext cx="3988013" cy="338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방법 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: </a:t>
            </a:r>
            <a:r>
              <a:rPr lang="en-US" altLang="ko-KR" sz="1600" b="1">
                <a:latin typeface="나눔바른펜"/>
                <a:ea typeface="나눔바른펜"/>
                <a:cs typeface="Economica"/>
                <a:sym typeface="Economica"/>
              </a:rPr>
              <a:t>cost function</a:t>
            </a:r>
            <a:r>
              <a:rPr lang="ko-KR" altLang="en-US" sz="1600" b="1">
                <a:latin typeface="나눔바른펜"/>
                <a:ea typeface="나눔바른펜"/>
                <a:cs typeface="Economica"/>
                <a:sym typeface="Economica"/>
              </a:rPr>
              <a:t>에 페널티항을 추가</a:t>
            </a:r>
            <a:endParaRPr lang="en-US" altLang="ko-KR" sz="1600" b="1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0"/>
          </p:nvPr>
        </p:nvSpPr>
        <p:spPr>
          <a:xfrm>
            <a:off x="274614" y="281837"/>
            <a:ext cx="8303700" cy="6270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en-US">
                <a:latin typeface="타이포_쌍문동 B"/>
                <a:ea typeface="타이포_쌍문동 B"/>
              </a:rPr>
              <a:t>2. Linear based model</a:t>
            </a:r>
            <a:endParaRPr lang="ko-KR">
              <a:latin typeface="타이포_쌍문동 B"/>
              <a:ea typeface="타이포_쌍문동 B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4294967295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 lang="ko-KR" altLang="en-US"/>
            </a:pPr>
            <a:fld id="{00000000-1234-1234-1234-123412341234}" type="slidenum">
              <a:rPr lang="en-US" altLang="ko"/>
              <a:pPr lvl="0">
                <a:defRPr lang="ko-KR" altLang="en-US"/>
              </a:pPr>
              <a:t>9</a:t>
            </a:fld>
            <a:r>
              <a:rPr lang="ko"/>
              <a:t> / </a:t>
            </a:r>
            <a:r>
              <a:rPr lang="en-US" altLang="ko-KR"/>
              <a:t>46</a:t>
            </a: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257514" y="1068084"/>
            <a:ext cx="6554479" cy="3587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>
                <a:latin typeface="나눔바른펜"/>
                <a:ea typeface="나눔바른펜"/>
                <a:cs typeface="Economica"/>
                <a:sym typeface="Economica"/>
              </a:rPr>
              <a:t>Penalized linear model – Ridge Regression (L2-norm Regularization)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697" y="1515870"/>
            <a:ext cx="3734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- L2 norm : 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가중치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(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회귀계수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의 제곱합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pic>
        <p:nvPicPr>
          <p:cNvPr id="5" name="그림 4" descr="그리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193" y="2896270"/>
            <a:ext cx="4441371" cy="814251"/>
          </a:xfrm>
          <a:prstGeom prst="rect">
            <a:avLst/>
          </a:prstGeom>
        </p:spPr>
      </p:pic>
      <p:pic>
        <p:nvPicPr>
          <p:cNvPr id="7" name="그림 6" descr="시계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9786" y="1948143"/>
            <a:ext cx="3944470" cy="9244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17780" y="2125418"/>
            <a:ext cx="3680654" cy="130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큰 가중치 값을 가진 모델들에게 더 큰 페널티로 작용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marL="342900" indent="-342900">
              <a:buAutoNum type="arabicPeriod"/>
              <a:defRPr lang="ko-KR" altLang="en-US"/>
            </a:pP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비용함수의 전반적인 합이 작은 모델 선호</a:t>
            </a:r>
            <a:endParaRPr lang="ko-KR" altLang="en-US" sz="1600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      (</a:t>
            </a:r>
            <a:r>
              <a:rPr lang="ko-KR" altLang="en-US" sz="1600">
                <a:latin typeface="나눔바른펜"/>
                <a:ea typeface="나눔바른펜"/>
                <a:cs typeface="Economica"/>
                <a:sym typeface="Economica"/>
              </a:rPr>
              <a:t>변수들의 회귀계수가 작은 경우</a:t>
            </a:r>
            <a:r>
              <a:rPr lang="en-US" altLang="ko-KR" sz="1600">
                <a:latin typeface="나눔바른펜"/>
                <a:ea typeface="나눔바른펜"/>
                <a:cs typeface="Economica"/>
                <a:sym typeface="Economica"/>
              </a:rPr>
              <a:t>)</a:t>
            </a:r>
            <a:endParaRPr lang="en-US" altLang="ko-KR" sz="1600">
              <a:latin typeface="나눔바른펜"/>
              <a:ea typeface="나눔바른펜"/>
              <a:cs typeface="Economica"/>
              <a:sym typeface="Econom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555" y="3918856"/>
            <a:ext cx="7645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*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알파가 크면 페널티효과가 강해져서 대부분의 회귀계수 값이 거의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에 가까워진다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. -&gt;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단순</a:t>
            </a:r>
            <a:endParaRPr lang="ko-KR" altLang="en-US">
              <a:latin typeface="나눔바른펜"/>
              <a:ea typeface="나눔바른펜"/>
              <a:cs typeface="Economica"/>
              <a:sym typeface="Economica"/>
            </a:endParaRPr>
          </a:p>
          <a:p>
            <a:pPr lvl="0">
              <a:defRPr lang="ko-KR" altLang="en-US"/>
            </a:pP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* 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알파가 </a:t>
            </a:r>
            <a:r>
              <a:rPr lang="en-US" altLang="ko-KR">
                <a:latin typeface="나눔바른펜"/>
                <a:ea typeface="나눔바른펜"/>
                <a:cs typeface="Economica"/>
                <a:sym typeface="Economica"/>
              </a:rPr>
              <a:t>0</a:t>
            </a:r>
            <a:r>
              <a:rPr lang="ko-KR" altLang="en-US">
                <a:latin typeface="나눔바른펜"/>
                <a:ea typeface="나눔바른펜"/>
                <a:cs typeface="Economica"/>
                <a:sym typeface="Economica"/>
              </a:rPr>
              <a:t>이면 일반적인 선형회귀와 같은 효과</a:t>
            </a:r>
            <a:endParaRPr lang="ko-KR" altLang="en-US">
              <a:latin typeface="나눔바른펜"/>
              <a:ea typeface="나눔바른펜"/>
              <a:cs typeface="Economica"/>
              <a:sym typeface="Economica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990000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7f6000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1606</ep:Words>
  <ep:PresentationFormat>화면 슬라이드 쇼(16:9)</ep:PresentationFormat>
  <ep:Paragraphs>259</ep:Paragraphs>
  <ep:Slides>47</ep:Slides>
  <ep:Notes>47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Luxe</vt:lpstr>
      <vt:lpstr>예측 모델</vt:lpstr>
      <vt:lpstr>1. Introduction</vt:lpstr>
      <vt:lpstr>1. Introduction</vt:lpstr>
      <vt:lpstr>1. Introduction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2. Linear based model</vt:lpstr>
      <vt:lpstr>3. Classification based prediction</vt:lpstr>
      <vt:lpstr>3. Classification based prediction</vt:lpstr>
      <vt:lpstr>3. Classification based prediction</vt:lpstr>
      <vt:lpstr>3. Classification based prediction</vt:lpstr>
      <vt:lpstr>3. Classification based prediction</vt:lpstr>
      <vt:lpstr>4. Clustering based prediction</vt:lpstr>
      <vt:lpstr>4. Clustering based prediction</vt:lpstr>
      <vt:lpstr>4. Clustering based prediction</vt:lpstr>
      <vt:lpstr>4. Clustering based prediction</vt:lpstr>
      <vt:lpstr>4. Clustering based prediction</vt:lpstr>
      <vt:lpstr>Ensemble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Keun_ho</dc:creator>
  <cp:lastModifiedBy>성웅</cp:lastModifiedBy>
  <dcterms:modified xsi:type="dcterms:W3CDTF">2020-04-09T08:05:49.131</dcterms:modified>
  <cp:revision>134</cp:revision>
  <dc:title>1. Introduction to  Machine Learning</dc:title>
</cp:coreProperties>
</file>